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57"/>
  </p:notesMasterIdLst>
  <p:handoutMasterIdLst>
    <p:handoutMasterId r:id="rId58"/>
  </p:handoutMasterIdLst>
  <p:sldIdLst>
    <p:sldId id="256" r:id="rId2"/>
    <p:sldId id="341" r:id="rId3"/>
    <p:sldId id="313" r:id="rId4"/>
    <p:sldId id="314" r:id="rId5"/>
    <p:sldId id="261" r:id="rId6"/>
    <p:sldId id="315" r:id="rId7"/>
    <p:sldId id="316" r:id="rId8"/>
    <p:sldId id="317" r:id="rId9"/>
    <p:sldId id="257" r:id="rId10"/>
    <p:sldId id="320" r:id="rId11"/>
    <p:sldId id="318" r:id="rId12"/>
    <p:sldId id="321" r:id="rId13"/>
    <p:sldId id="262" r:id="rId14"/>
    <p:sldId id="322" r:id="rId15"/>
    <p:sldId id="258" r:id="rId16"/>
    <p:sldId id="324" r:id="rId17"/>
    <p:sldId id="259" r:id="rId18"/>
    <p:sldId id="325" r:id="rId19"/>
    <p:sldId id="327" r:id="rId20"/>
    <p:sldId id="265" r:id="rId21"/>
    <p:sldId id="266" r:id="rId22"/>
    <p:sldId id="328" r:id="rId23"/>
    <p:sldId id="268" r:id="rId24"/>
    <p:sldId id="329" r:id="rId25"/>
    <p:sldId id="270" r:id="rId26"/>
    <p:sldId id="330" r:id="rId27"/>
    <p:sldId id="260" r:id="rId28"/>
    <p:sldId id="333" r:id="rId29"/>
    <p:sldId id="331" r:id="rId30"/>
    <p:sldId id="271" r:id="rId31"/>
    <p:sldId id="332" r:id="rId32"/>
    <p:sldId id="281" r:id="rId33"/>
    <p:sldId id="334" r:id="rId34"/>
    <p:sldId id="337" r:id="rId35"/>
    <p:sldId id="338" r:id="rId36"/>
    <p:sldId id="345" r:id="rId37"/>
    <p:sldId id="346" r:id="rId38"/>
    <p:sldId id="282" r:id="rId39"/>
    <p:sldId id="335" r:id="rId40"/>
    <p:sldId id="287" r:id="rId41"/>
    <p:sldId id="336" r:id="rId42"/>
    <p:sldId id="288" r:id="rId43"/>
    <p:sldId id="289" r:id="rId44"/>
    <p:sldId id="290" r:id="rId45"/>
    <p:sldId id="339" r:id="rId46"/>
    <p:sldId id="291" r:id="rId47"/>
    <p:sldId id="294" r:id="rId48"/>
    <p:sldId id="295" r:id="rId49"/>
    <p:sldId id="340" r:id="rId50"/>
    <p:sldId id="299" r:id="rId51"/>
    <p:sldId id="342" r:id="rId52"/>
    <p:sldId id="300" r:id="rId53"/>
    <p:sldId id="343" r:id="rId54"/>
    <p:sldId id="344" r:id="rId55"/>
    <p:sldId id="308" r:id="rId5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20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2F8911-B48E-4CB1-ADCC-81AD643C0505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957648-65F3-4F1F-A726-73CC1645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84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D38D54-8E99-4547-9D31-8355E83C6BAB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9E5A5E-931C-4685-B988-9BE802C5D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8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8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2331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7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2124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05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25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7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8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1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5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5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7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4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8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0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20139-B5C2-4F56-983E-3128EBEDD8FD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403CCC-950E-41E3-8152-D95FB5E85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6" y="609601"/>
            <a:ext cx="9584473" cy="2629828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Surviving the ODOT Review: The Wonder Years 2018-2022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4714" y="3802566"/>
            <a:ext cx="8121515" cy="19050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Ernie Tischhauser MAI</a:t>
            </a:r>
          </a:p>
        </p:txBody>
      </p:sp>
    </p:spTree>
    <p:extLst>
      <p:ext uri="{BB962C8B-B14F-4D97-AF65-F5344CB8AC3E}">
        <p14:creationId xmlns:p14="http://schemas.microsoft.com/office/powerpoint/2010/main" val="278527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143" y="609600"/>
            <a:ext cx="10383268" cy="1084446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Legal Description Changes, Cont’d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29" y="2098307"/>
            <a:ext cx="11190171" cy="4049830"/>
          </a:xfrm>
        </p:spPr>
        <p:txBody>
          <a:bodyPr>
            <a:normAutofit fontScale="32500" lnSpcReduction="20000"/>
          </a:bodyPr>
          <a:lstStyle/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sz="9600" dirty="0" smtClean="0">
                <a:latin typeface="Cambria" panose="02040503050406030204" pitchFamily="18" charset="0"/>
                <a:ea typeface="Cambria" panose="02040503050406030204" pitchFamily="18" charset="0"/>
              </a:rPr>
              <a:t>May not </a:t>
            </a:r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require a new </a:t>
            </a:r>
            <a:r>
              <a:rPr lang="en-US" sz="9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inspection (Discuss with PM or Review);</a:t>
            </a:r>
            <a:endParaRPr lang="en-US" sz="9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sz="9600" dirty="0" smtClean="0">
                <a:latin typeface="Cambria" panose="02040503050406030204" pitchFamily="18" charset="0"/>
                <a:ea typeface="Cambria" panose="02040503050406030204" pitchFamily="18" charset="0"/>
              </a:rPr>
              <a:t>If no follow up inspection, narrative </a:t>
            </a:r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must explain why </a:t>
            </a:r>
            <a:r>
              <a:rPr lang="en-US" sz="9600" dirty="0" smtClean="0">
                <a:latin typeface="Cambria" panose="02040503050406030204" pitchFamily="18" charset="0"/>
                <a:ea typeface="Cambria" panose="02040503050406030204" pitchFamily="18" charset="0"/>
              </a:rPr>
              <a:t>date of value precedes description date and how the previous inspection captured </a:t>
            </a:r>
            <a:r>
              <a:rPr lang="en-US" sz="9600" dirty="0">
                <a:latin typeface="Cambria" panose="02040503050406030204" pitchFamily="18" charset="0"/>
                <a:ea typeface="Cambria" panose="02040503050406030204" pitchFamily="18" charset="0"/>
              </a:rPr>
              <a:t>the impact of the </a:t>
            </a:r>
            <a:r>
              <a:rPr lang="en-US" sz="9600" dirty="0" smtClean="0">
                <a:latin typeface="Cambria" panose="02040503050406030204" pitchFamily="18" charset="0"/>
                <a:ea typeface="Cambria" panose="02040503050406030204" pitchFamily="18" charset="0"/>
              </a:rPr>
              <a:t>acquisition(s);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sz="9600" dirty="0" smtClean="0">
                <a:latin typeface="Cambria" panose="02040503050406030204" pitchFamily="18" charset="0"/>
                <a:ea typeface="Cambria" panose="02040503050406030204" pitchFamily="18" charset="0"/>
              </a:rPr>
              <a:t>If new inspection, must include pictures.</a:t>
            </a:r>
          </a:p>
          <a:p>
            <a:pPr>
              <a:lnSpc>
                <a:spcPct val="120000"/>
              </a:lnSpc>
              <a:spcAft>
                <a:spcPts val="300"/>
              </a:spcAft>
            </a:pPr>
            <a:endParaRPr lang="en-US" sz="6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Pictures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954956"/>
            <a:ext cx="10574599" cy="30864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Insufficient number of pictures to define larger parcel and acquisition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3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0442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Pictures, Cont’d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252311"/>
            <a:ext cx="9496569" cy="3789051"/>
          </a:xfrm>
        </p:spPr>
        <p:txBody>
          <a:bodyPr/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Should include a wide-shot of the larger parcel;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Perspective on all of the acquisition areas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Read the Guide to Appraising Real Property (word search Photos)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4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66" y="609600"/>
            <a:ext cx="10450645" cy="1112669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Area of the Larger Parcel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64" y="2810577"/>
            <a:ext cx="10527647" cy="298062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Larger parcel area estimate doesn’t match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emainder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alculation, Sketch or Addendum</a:t>
            </a:r>
          </a:p>
        </p:txBody>
      </p:sp>
    </p:spTree>
    <p:extLst>
      <p:ext uri="{BB962C8B-B14F-4D97-AF65-F5344CB8AC3E}">
        <p14:creationId xmlns:p14="http://schemas.microsoft.com/office/powerpoint/2010/main" val="27099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389" y="609600"/>
            <a:ext cx="10518022" cy="1112669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Area of the Larger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arcel, Cont’d.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1722269"/>
            <a:ext cx="10518022" cy="406893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GARP suggests that using the ODOT provided site area information is the “most defensible”;</a:t>
            </a:r>
          </a:p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If different than ODOT sketch, disclose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the source of the area calculation (Assessor, Plat Map, </a:t>
            </a:r>
            <a:r>
              <a:rPr lang="en-US" sz="2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etc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Super Pro Tip!! State whether the difference between ODOT source and appraisal source had material impact on value. 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550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721895"/>
            <a:ext cx="10152262" cy="1453416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Description of the Taking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2" y="3031959"/>
            <a:ext cx="10421769" cy="146303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No explanation of what the acquisition areas will look like after the Project.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06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510139"/>
            <a:ext cx="10171512" cy="1453416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Description of the Taking, Cont’d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92" y="1963556"/>
            <a:ext cx="10441019" cy="454312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Narrate details of construction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plans 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 the report;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Include plans in the report to provide greater clarity to the reader;</a:t>
            </a:r>
          </a:p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Super Pro Tip!! Ask PM and Engineer to explain what area will look like and drop it in the report.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6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458" y="580724"/>
            <a:ext cx="8596668" cy="1320800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Existing Easements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458" y="2415941"/>
            <a:ext cx="8596668" cy="359654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Report fails to specify the quantity and type of existing easements in the acquisition area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3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41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Existing Easements, Cont’d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Use the Addendum as a guide;</a:t>
            </a:r>
          </a:p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Double check the Addendum with the Sketch and the PTR;</a:t>
            </a:r>
          </a:p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List all impactful easements in the report (Usually by PTR Exceptions);</a:t>
            </a:r>
          </a:p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If in doubt, Ask Review or PM for help;</a:t>
            </a:r>
          </a:p>
          <a:p>
            <a:r>
              <a:rPr lang="en-US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Super Pro Tip!! 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Make statement as to the impact of encumbrance on LP or Acquisition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8053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702644"/>
            <a:ext cx="10421769" cy="1152788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ODOT Certificate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2" y="2550695"/>
            <a:ext cx="10421769" cy="324050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Includes two different dates at the top and the bottom;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Includes a different value than stated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 the final allocation sheet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61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 Lot of Changes in Our World.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6702"/>
            <a:ext cx="8596668" cy="3880773"/>
          </a:xfrm>
        </p:spPr>
        <p:txBody>
          <a:bodyPr/>
          <a:lstStyle/>
          <a:p>
            <a:r>
              <a:rPr lang="en-US" sz="28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Covid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 pandemic</a:t>
            </a:r>
          </a:p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Stimulus</a:t>
            </a:r>
          </a:p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Meteoric rise of housing and industrial markets</a:t>
            </a:r>
          </a:p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Rising construction costs</a:t>
            </a:r>
          </a:p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International Conflict</a:t>
            </a:r>
          </a:p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Inflation</a:t>
            </a:r>
          </a:p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Rising interest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0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52761"/>
            <a:ext cx="9905998" cy="88515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ODOT Certificate, cont’d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424539"/>
            <a:ext cx="9905998" cy="4366661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Both dates in Certificate should be the valuation date;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Report date is at the very bottom next to your name.</a:t>
            </a:r>
          </a:p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Super Pro Tip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!!! Do a word search of your previous value amount to make sure that the certificate is updated </a:t>
            </a:r>
            <a:endParaRPr lang="en-US" sz="36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6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Five Year Sales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070459"/>
            <a:ext cx="8596668" cy="297090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 discussion of recent transfers of the larger parcel.</a:t>
            </a:r>
          </a:p>
        </p:txBody>
      </p:sp>
    </p:spTree>
    <p:extLst>
      <p:ext uri="{BB962C8B-B14F-4D97-AF65-F5344CB8AC3E}">
        <p14:creationId xmlns:p14="http://schemas.microsoft.com/office/powerpoint/2010/main" val="349671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0185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Five Year Sales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History, Cont’d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0417"/>
            <a:ext cx="8596668" cy="4510945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Confirm any transfers within the past 5 years;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Report whether any of the sales were market transactions;</a:t>
            </a:r>
          </a:p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Super Pro-Tip!:  Make a statement that the valuation reconciles with the recent sale price.</a:t>
            </a:r>
          </a:p>
          <a:p>
            <a:pPr marL="1198563" lvl="2" indent="-279400"/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Especially if this is vacant land</a:t>
            </a:r>
          </a:p>
          <a:p>
            <a:pPr marL="457200" lvl="1" indent="0"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endParaRPr lang="en-US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143" y="369902"/>
            <a:ext cx="10383268" cy="1121546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Neighborhood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522" y="2983832"/>
            <a:ext cx="10238889" cy="30796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Neighborhood description is too short</a:t>
            </a:r>
            <a:r>
              <a:rPr lang="en-US" sz="3600" dirty="0"/>
              <a:t>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606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596766"/>
            <a:ext cx="10441019" cy="894682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Neighborhood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Description, Cont’d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92" y="1669094"/>
            <a:ext cx="10029524" cy="450985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Include a market 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overview;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Include demographic and employment information;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Include </a:t>
            </a:r>
            <a:r>
              <a:rPr lang="en-US" sz="3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transporation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 support.</a:t>
            </a:r>
          </a:p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Super Pro Tip!! Include a summary statement about the desirability of the neighborhood and marketplace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8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653" y="528186"/>
            <a:ext cx="9905998" cy="646096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Description of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the Remainder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394" y="2762451"/>
            <a:ext cx="9905998" cy="360626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No explanation of the functionality of the site during and after the project.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32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91" y="587140"/>
            <a:ext cx="10479520" cy="1001027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Description of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the Remainder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1" y="1757779"/>
            <a:ext cx="10479520" cy="403342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Itemize the areas of impact and include a clarifying statement regarding 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functionality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If no major impacts, still include a clarifying statement regarding 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functionality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3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61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Highest and Best Use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176337"/>
            <a:ext cx="8596668" cy="2865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No reference to highest and best use as-vacant or as-Improved</a:t>
            </a:r>
          </a:p>
        </p:txBody>
      </p:sp>
    </p:spTree>
    <p:extLst>
      <p:ext uri="{BB962C8B-B14F-4D97-AF65-F5344CB8AC3E}">
        <p14:creationId xmlns:p14="http://schemas.microsoft.com/office/powerpoint/2010/main" val="31554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Highest and Best 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Use, Cont’d</a:t>
            </a:r>
            <a:r>
              <a:rPr lang="en-US" sz="3600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Do I really have to say it….Put it in there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If you 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already detail the use in the report, go ahead and reference the “current use”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If you need a good template for this, ask Review and we can help.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5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831" y="2765659"/>
            <a:ext cx="8596668" cy="1320800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Valuation Issues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6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650" y="505403"/>
            <a:ext cx="6580808" cy="9262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What This Presentation </a:t>
            </a:r>
            <a:r>
              <a:rPr lang="en-US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is Not</a:t>
            </a:r>
            <a:endParaRPr lang="en-US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279" y="1913466"/>
            <a:ext cx="9905998" cy="428199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It </a:t>
            </a:r>
            <a:r>
              <a:rPr lang="en-US" sz="28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is not</a:t>
            </a:r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 a comprehensive study of all Aspects of appraising;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It </a:t>
            </a:r>
            <a:r>
              <a:rPr lang="en-US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is </a:t>
            </a:r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</a:rPr>
              <a:t>not </a:t>
            </a:r>
            <a:r>
              <a:rPr lang="en-US" sz="2800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ODOT Policy!</a:t>
            </a:r>
          </a:p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One more time….</a:t>
            </a:r>
            <a:r>
              <a:rPr lang="en-US" sz="28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It is not ODOT Policy!</a:t>
            </a:r>
          </a:p>
        </p:txBody>
      </p:sp>
    </p:spTree>
    <p:extLst>
      <p:ext uri="{BB962C8B-B14F-4D97-AF65-F5344CB8AC3E}">
        <p14:creationId xmlns:p14="http://schemas.microsoft.com/office/powerpoint/2010/main" val="34848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75" y="381771"/>
            <a:ext cx="9905998" cy="1174812"/>
          </a:xfrm>
        </p:spPr>
        <p:txBody>
          <a:bodyPr/>
          <a:lstStyle/>
          <a:p>
            <a:r>
              <a:rPr lang="en-US" dirty="0" smtClean="0"/>
              <a:t>Unit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1" y="3099335"/>
            <a:ext cx="10346355" cy="305289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Applying the wrong unit value.</a:t>
            </a:r>
          </a:p>
        </p:txBody>
      </p:sp>
    </p:spTree>
    <p:extLst>
      <p:ext uri="{BB962C8B-B14F-4D97-AF65-F5344CB8AC3E}">
        <p14:creationId xmlns:p14="http://schemas.microsoft.com/office/powerpoint/2010/main" val="337839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518" y="343270"/>
            <a:ext cx="10392893" cy="1174812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Unit Value, Cont’d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141" y="1164657"/>
            <a:ext cx="10327105" cy="4987568"/>
          </a:xfrm>
        </p:spPr>
        <p:txBody>
          <a:bodyPr>
            <a:noAutofit/>
          </a:bodyPr>
          <a:lstStyle/>
          <a:p>
            <a:r>
              <a:rPr lang="en-US" sz="3600" dirty="0" err="1"/>
              <a:t>I</a:t>
            </a:r>
            <a:r>
              <a:rPr lang="en-US" sz="3600" dirty="0" err="1" smtClean="0"/>
              <a:t>ndustial</a:t>
            </a:r>
            <a:r>
              <a:rPr lang="en-US" sz="3600" dirty="0" smtClean="0"/>
              <a:t>/commercial land: $/SF or $/FAR SF;</a:t>
            </a:r>
          </a:p>
          <a:p>
            <a:r>
              <a:rPr lang="en-US" sz="3600" dirty="0" smtClean="0"/>
              <a:t>MF </a:t>
            </a:r>
            <a:r>
              <a:rPr lang="en-US" sz="3600" dirty="0"/>
              <a:t>land is recognized by </a:t>
            </a:r>
            <a:r>
              <a:rPr lang="en-US" sz="3600" dirty="0" smtClean="0"/>
              <a:t>$/Door or $/SF;</a:t>
            </a:r>
          </a:p>
          <a:p>
            <a:r>
              <a:rPr lang="en-US" sz="3600" dirty="0" smtClean="0"/>
              <a:t>Residential development land is $/Raw Lot or $/ACRE;</a:t>
            </a:r>
          </a:p>
          <a:p>
            <a:r>
              <a:rPr lang="en-US" sz="3600" dirty="0" smtClean="0"/>
              <a:t>Single family </a:t>
            </a:r>
            <a:r>
              <a:rPr lang="en-US" sz="3600" dirty="0" err="1" smtClean="0"/>
              <a:t>homesite</a:t>
            </a:r>
            <a:r>
              <a:rPr lang="en-US" sz="3600" dirty="0" smtClean="0"/>
              <a:t> is $/</a:t>
            </a:r>
            <a:r>
              <a:rPr lang="en-US" sz="3600" dirty="0" err="1" smtClean="0"/>
              <a:t>Homesite</a:t>
            </a:r>
            <a:r>
              <a:rPr lang="en-US" sz="3600" dirty="0" smtClean="0"/>
              <a:t>;</a:t>
            </a:r>
          </a:p>
          <a:p>
            <a:r>
              <a:rPr lang="en-US" sz="3600" dirty="0" smtClean="0"/>
              <a:t>Ag Land is all over the place depending on acquisition area.</a:t>
            </a:r>
          </a:p>
        </p:txBody>
      </p:sp>
    </p:spTree>
    <p:extLst>
      <p:ext uri="{BB962C8B-B14F-4D97-AF65-F5344CB8AC3E}">
        <p14:creationId xmlns:p14="http://schemas.microsoft.com/office/powerpoint/2010/main" val="12778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Quantitative Adjustments to Sales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83319"/>
            <a:ext cx="8596668" cy="355804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No explanation of market trend </a:t>
            </a:r>
          </a:p>
          <a:p>
            <a:pPr lvl="1"/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Clearly problematic if your sales go back to 2018.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81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80" y="609600"/>
            <a:ext cx="8692922" cy="737937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Quantitative Adjustments to Sales, Cont’d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80" y="1626669"/>
            <a:ext cx="10160713" cy="5467151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F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ee appraisers are required 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to consider market trend. At the very least include a statement as to what sources you considered in making a market trend adjustment (paired sales, Costar analytics, RMLS sales data, PwC, other published surveys, </a:t>
            </a:r>
            <a:r>
              <a:rPr lang="en-US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etc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If you are going to make an adjustment, make sure that 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reader can </a:t>
            </a:r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follow 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it</a:t>
            </a: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Make sure chart includes reference to the inputs.</a:t>
            </a: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8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Quantitative Adjustments to Sales, Cont’d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56573"/>
            <a:ext cx="8596668" cy="338478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No adjustment for improvements on sales</a:t>
            </a:r>
          </a:p>
          <a:p>
            <a:pPr lvl="1"/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Improved properties have a different motivation for purchasers which may influence land value contribution.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1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061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Quantitative Adjustments to Sales, Cont’d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5322"/>
            <a:ext cx="8596668" cy="469259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If you include improved sales:</a:t>
            </a:r>
          </a:p>
          <a:p>
            <a:pPr lvl="1"/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Clearly disclose the purchase motivation</a:t>
            </a:r>
          </a:p>
          <a:p>
            <a:pPr lvl="1"/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If extracting land value, state the source and reliability of the adjustment (Assessor data only counts if the market relies upon it);</a:t>
            </a:r>
          </a:p>
          <a:p>
            <a:pPr lvl="1"/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Consider adjustment for demolition of improvements in site value.</a:t>
            </a:r>
          </a:p>
        </p:txBody>
      </p:sp>
    </p:spTree>
    <p:extLst>
      <p:ext uri="{BB962C8B-B14F-4D97-AF65-F5344CB8AC3E}">
        <p14:creationId xmlns:p14="http://schemas.microsoft.com/office/powerpoint/2010/main" val="10598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Valuation Date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98821"/>
            <a:ext cx="8596668" cy="344254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Valuation date is not reflective of current market conditions.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82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670560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Valuation Date, Cont’d.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1541"/>
            <a:ext cx="8596668" cy="453982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If volatile market conditions exist you may be required to update the valuation date;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Be mindful of the valuation date;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Communicate with Review if your valuation date is approaching 3 months.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6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Value of Low-Utility Areas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No recognition of low-utility areas in a larger parcel</a:t>
            </a:r>
          </a:p>
          <a:p>
            <a:pPr lvl="1"/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acquisitions may reside in areas that do not carry the same intrinsic value as others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0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Value of Low-Utility Areas, Cont’d.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3040"/>
            <a:ext cx="9150060" cy="4629752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>
                <a:latin typeface="Cambria" panose="02040503050406030204" pitchFamily="18" charset="0"/>
                <a:ea typeface="Cambria" panose="02040503050406030204" pitchFamily="18" charset="0"/>
              </a:rPr>
              <a:t>Clearly discuss </a:t>
            </a:r>
            <a:r>
              <a:rPr lang="en-US" sz="3900" dirty="0">
                <a:latin typeface="Cambria" panose="02040503050406030204" pitchFamily="18" charset="0"/>
                <a:ea typeface="Cambria" panose="02040503050406030204" pitchFamily="18" charset="0"/>
              </a:rPr>
              <a:t>how the market would define these </a:t>
            </a:r>
            <a:r>
              <a:rPr lang="en-US" sz="3900" dirty="0" smtClean="0">
                <a:latin typeface="Cambria" panose="02040503050406030204" pitchFamily="18" charset="0"/>
                <a:ea typeface="Cambria" panose="02040503050406030204" pitchFamily="18" charset="0"/>
              </a:rPr>
              <a:t>areas and allocate appropriately;</a:t>
            </a:r>
            <a:endParaRPr lang="en-US" sz="39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3900" dirty="0" smtClean="0">
                <a:latin typeface="Cambria" panose="02040503050406030204" pitchFamily="18" charset="0"/>
                <a:ea typeface="Cambria" panose="02040503050406030204" pitchFamily="18" charset="0"/>
              </a:rPr>
              <a:t>Compare with </a:t>
            </a:r>
            <a:r>
              <a:rPr lang="en-US" sz="3900" dirty="0">
                <a:latin typeface="Cambria" panose="02040503050406030204" pitchFamily="18" charset="0"/>
                <a:ea typeface="Cambria" panose="02040503050406030204" pitchFamily="18" charset="0"/>
              </a:rPr>
              <a:t>sales of low-utility sites to understand how the market reacts to these areas on an individual </a:t>
            </a:r>
            <a:r>
              <a:rPr lang="en-US" sz="3900" dirty="0" smtClean="0">
                <a:latin typeface="Cambria" panose="02040503050406030204" pitchFamily="18" charset="0"/>
                <a:ea typeface="Cambria" panose="02040503050406030204" pitchFamily="18" charset="0"/>
              </a:rPr>
              <a:t>basis;</a:t>
            </a:r>
          </a:p>
          <a:p>
            <a:r>
              <a:rPr lang="en-US" sz="3900" dirty="0">
                <a:latin typeface="Cambria" panose="02040503050406030204" pitchFamily="18" charset="0"/>
                <a:ea typeface="Cambria" panose="02040503050406030204" pitchFamily="18" charset="0"/>
              </a:rPr>
              <a:t>Consider adjusting value based upon the same principles which govern permanent easement valuations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0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766" y="524655"/>
            <a:ext cx="6580808" cy="9262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What This Presentation </a:t>
            </a:r>
            <a:r>
              <a:rPr lang="en-US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  <a:endParaRPr lang="en-US" b="1" u="sng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766" y="1518830"/>
            <a:ext cx="10364018" cy="428199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A compilation of Appraisal Issues that have caused revisions over the past 5 years…and how to address them.</a:t>
            </a:r>
          </a:p>
        </p:txBody>
      </p:sp>
    </p:spTree>
    <p:extLst>
      <p:ext uri="{BB962C8B-B14F-4D97-AF65-F5344CB8AC3E}">
        <p14:creationId xmlns:p14="http://schemas.microsoft.com/office/powerpoint/2010/main" val="285270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017" y="298881"/>
            <a:ext cx="10432982" cy="952500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Valuation of Permanent Easements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7920" y="1848852"/>
            <a:ext cx="4215865" cy="39032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1731" y="2195362"/>
            <a:ext cx="5178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 know you have seen this graph. 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60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8881"/>
            <a:ext cx="10371665" cy="952500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Valuation of Permanent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Easements, Cont’d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1381"/>
            <a:ext cx="8596668" cy="478998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Do not make this your only source of adjustment to fee 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value;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Consider paired sales analysis, experience, market interviews, </a:t>
            </a:r>
            <a:r>
              <a:rPr lang="en-US" sz="3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etc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Guidance for this is found in the “Guidelines for the Appraisal Of Easements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”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91" y="635267"/>
            <a:ext cx="10479520" cy="849547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Valuation of Permanent Easements, 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2704699"/>
            <a:ext cx="10681651" cy="394315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adjusted value does not reconcile with valuation of existing easements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8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32940" cy="786063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Valuation of Permanent Easements, 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95663"/>
            <a:ext cx="9467693" cy="4645699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If the impact of 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an 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existing easement has diminished over time explain 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why this has occurred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Perhaps the market has incorporated the easement into efficient commercial development.</a:t>
            </a:r>
          </a:p>
          <a:p>
            <a:pPr lvl="2"/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Perhaps all of the competing properties reflect similar existing easements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5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Valuation of Temporary Easements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147461"/>
            <a:ext cx="8596668" cy="289390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Value of overlapping area is not recognized and applied appropriately.</a:t>
            </a:r>
          </a:p>
        </p:txBody>
      </p:sp>
    </p:spTree>
    <p:extLst>
      <p:ext uri="{BB962C8B-B14F-4D97-AF65-F5344CB8AC3E}">
        <p14:creationId xmlns:p14="http://schemas.microsoft.com/office/powerpoint/2010/main" val="34683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8312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Valuation of Temporary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Easements, Cont’d.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795"/>
            <a:ext cx="9535070" cy="444356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Make sure that you reduce fee value by the amount paid for an overlapping easement 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/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For example, if you paid 50% of $10 for a PE for Slopes that overlaps a TE for Work area, that area should only be valued at $5/SF in the TE calculation</a:t>
            </a:r>
          </a:p>
        </p:txBody>
      </p:sp>
    </p:spTree>
    <p:extLst>
      <p:ext uri="{BB962C8B-B14F-4D97-AF65-F5344CB8AC3E}">
        <p14:creationId xmlns:p14="http://schemas.microsoft.com/office/powerpoint/2010/main" val="42428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Signs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012707"/>
            <a:ext cx="8596668" cy="3028655"/>
          </a:xfrm>
        </p:spPr>
        <p:txBody>
          <a:bodyPr/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Salem we have a problem!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022" y="609600"/>
            <a:ext cx="10356389" cy="901566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Signs, Cont’d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22" y="2637323"/>
            <a:ext cx="10806779" cy="437628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Request the approved Sign Report Review from the PM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Contact review with questions 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7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Before and After Appraisal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Lack of market data to support “After Condition” Value</a:t>
            </a:r>
          </a:p>
          <a:p>
            <a:pPr lvl="1"/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Could lead to an Appraiser recognizing only potential damage and not true damage of the acquisitions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4189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Before and After Appraisal, Cont’d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6669"/>
            <a:ext cx="9929706" cy="4414693"/>
          </a:xfrm>
        </p:spPr>
        <p:txBody>
          <a:bodyPr>
            <a:normAutofit fontScale="92500"/>
          </a:bodyPr>
          <a:lstStyle/>
          <a:p>
            <a:r>
              <a:rPr lang="en-US" sz="4200" dirty="0">
                <a:latin typeface="Cambria" panose="02040503050406030204" pitchFamily="18" charset="0"/>
                <a:ea typeface="Cambria" panose="02040503050406030204" pitchFamily="18" charset="0"/>
              </a:rPr>
              <a:t>Income Approach, recognize not only potential loss in income attributed to the take but the potential for a new risk profile of the property (Capitalization rate);</a:t>
            </a:r>
          </a:p>
          <a:p>
            <a:r>
              <a:rPr lang="en-US" sz="4200" dirty="0">
                <a:latin typeface="Cambria" panose="02040503050406030204" pitchFamily="18" charset="0"/>
                <a:ea typeface="Cambria" panose="02040503050406030204" pitchFamily="18" charset="0"/>
              </a:rPr>
              <a:t>Developing value based upon the remainder’s </a:t>
            </a:r>
            <a:r>
              <a:rPr lang="en-US" sz="4200" dirty="0" err="1">
                <a:latin typeface="Cambria" panose="02040503050406030204" pitchFamily="18" charset="0"/>
                <a:ea typeface="Cambria" panose="02040503050406030204" pitchFamily="18" charset="0"/>
              </a:rPr>
              <a:t>characteristcs</a:t>
            </a:r>
            <a:r>
              <a:rPr lang="en-US" sz="4200" dirty="0">
                <a:latin typeface="Cambria" panose="02040503050406030204" pitchFamily="18" charset="0"/>
                <a:ea typeface="Cambria" panose="02040503050406030204" pitchFamily="18" charset="0"/>
              </a:rPr>
              <a:t> creates a “backstop” to any potential damages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393" y="592593"/>
            <a:ext cx="7125454" cy="926237"/>
          </a:xfrm>
        </p:spPr>
        <p:txBody>
          <a:bodyPr>
            <a:normAutofit/>
          </a:bodyPr>
          <a:lstStyle/>
          <a:p>
            <a:r>
              <a:rPr lang="en-US" dirty="0" smtClean="0"/>
              <a:t>ODOT Review Objectives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393" y="1518830"/>
            <a:ext cx="9905998" cy="500709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Ensure property owner receives just compensation;</a:t>
            </a:r>
          </a:p>
          <a:p>
            <a:r>
              <a:rPr lang="en-US" sz="2800" dirty="0" smtClean="0"/>
              <a:t>Reduce or Eliminate Revisions;</a:t>
            </a:r>
          </a:p>
          <a:p>
            <a:r>
              <a:rPr lang="en-US" sz="2800" dirty="0"/>
              <a:t>“The State insists upon the highest quality of appraisal products to assure that the citizenry of Oregon and the individuals from whom we acquire property are treated in a fair and honest manner. Key to the appraisal process is to properly understand the scope of the appraisal assignment and utilizing the proper report form for communicating the appraisal result”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35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Valuation of Site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Improvements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301465"/>
            <a:ext cx="8596668" cy="2739897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High dollar site improvements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0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Valuation of Site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Improvements, Cont’d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88169"/>
            <a:ext cx="9361815" cy="4453194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High dollar or complex site improvements require a bid from a contractor;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Any value amount above $10,000 should have the bid included in the addenda;</a:t>
            </a:r>
          </a:p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If no contractor (rare occasions), detailed steps of how value was confirmed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Damages and Cost to Cure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849078"/>
            <a:ext cx="8596668" cy="319228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No summary statement clarifying why no damages accrue to the remainder.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5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Damages and Cost to Cure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09037"/>
            <a:ext cx="10728603" cy="4732326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Categorize and summarize why there are no damages:</a:t>
            </a:r>
          </a:p>
          <a:p>
            <a:pPr lvl="1"/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Access is retained;</a:t>
            </a:r>
          </a:p>
          <a:p>
            <a:pPr lvl="1"/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Use is retained</a:t>
            </a:r>
          </a:p>
          <a:p>
            <a:pPr lvl="1"/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Functionality is retained.</a:t>
            </a:r>
          </a:p>
          <a:p>
            <a:pPr marL="346075" lvl="1" indent="-346075"/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Super Pro Tip!! In residential or multifamily development land, reconcile that the value of any lost units was covered by the fair market value;</a:t>
            </a:r>
          </a:p>
          <a:p>
            <a:pPr marL="346075" lvl="1" indent="-346075"/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Super </a:t>
            </a:r>
            <a:r>
              <a:rPr lang="en-US" sz="3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Super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 Pro Tip!! Confirm that near term </a:t>
            </a:r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development of vacant land will not be delayed by the project.</a:t>
            </a:r>
          </a:p>
        </p:txBody>
      </p:sp>
    </p:spTree>
    <p:extLst>
      <p:ext uri="{BB962C8B-B14F-4D97-AF65-F5344CB8AC3E}">
        <p14:creationId xmlns:p14="http://schemas.microsoft.com/office/powerpoint/2010/main" val="346077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Damages and Cost to Cure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399"/>
            <a:ext cx="10728603" cy="4110963"/>
          </a:xfrm>
        </p:spPr>
        <p:txBody>
          <a:bodyPr>
            <a:noAutofit/>
          </a:bodyPr>
          <a:lstStyle/>
          <a:p>
            <a:pPr marL="346075" lvl="1" indent="-346075"/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Super Pro Tip!! In residential or multifamily development land, reconcile that the value of any lost units was covered by the fair market value;</a:t>
            </a:r>
          </a:p>
          <a:p>
            <a:pPr marL="346075" lvl="1" indent="-346075"/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Super </a:t>
            </a:r>
            <a:r>
              <a:rPr lang="en-US" sz="36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Super</a:t>
            </a:r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Pro Tip!! Confirm that near term development of vacant land will not be delayed by the project.</a:t>
            </a:r>
          </a:p>
        </p:txBody>
      </p:sp>
    </p:spTree>
    <p:extLst>
      <p:ext uri="{BB962C8B-B14F-4D97-AF65-F5344CB8AC3E}">
        <p14:creationId xmlns:p14="http://schemas.microsoft.com/office/powerpoint/2010/main" val="18002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Final Thoughts and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0417"/>
            <a:ext cx="10170338" cy="451094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Proofread your narrative to check for grammar, spelling and that you are conveying a coherent message;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Double check 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calculations and reporting of calculations;</a:t>
            </a:r>
          </a:p>
          <a:p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Double check the narrative against the chart;</a:t>
            </a:r>
          </a:p>
          <a:p>
            <a:r>
              <a:rPr lang="en-US" sz="3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Super-Duper Pro Tip!! Contact Review if you have any doubts about your valuation.</a:t>
            </a:r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2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Recent Major Project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92943"/>
            <a:ext cx="8596668" cy="4071485"/>
          </a:xfrm>
        </p:spPr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chieved 1 revision or less 41% of the time;</a:t>
            </a:r>
          </a:p>
          <a:p>
            <a:r>
              <a:rPr lang="en-US" sz="2800" dirty="0" smtClean="0"/>
              <a:t>Roughly 73% of files had two or less revisions;</a:t>
            </a:r>
          </a:p>
          <a:p>
            <a:r>
              <a:rPr lang="en-US" sz="2800" dirty="0" smtClean="0"/>
              <a:t>Roughly 5% of files required more than 5 revisions;</a:t>
            </a:r>
          </a:p>
          <a:p>
            <a:r>
              <a:rPr lang="en-US" sz="2800" dirty="0"/>
              <a:t>The average number of revisions was 2.86 revisions per </a:t>
            </a:r>
            <a:r>
              <a:rPr lang="en-US" sz="2800" dirty="0" smtClean="0"/>
              <a:t>file.</a:t>
            </a: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882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Presentation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35087"/>
            <a:ext cx="10370077" cy="37748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Identification of the appraisal issue causing the revision;</a:t>
            </a:r>
          </a:p>
          <a:p>
            <a:r>
              <a:rPr lang="en-US" sz="3200" dirty="0" smtClean="0"/>
              <a:t>Best practices to address it.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94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2" y="2438400"/>
            <a:ext cx="9905998" cy="1905000"/>
          </a:xfrm>
        </p:spPr>
        <p:txBody>
          <a:bodyPr/>
          <a:lstStyle/>
          <a:p>
            <a:r>
              <a:rPr lang="en-US" dirty="0" smtClean="0"/>
              <a:t>Front-End of the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72590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Legal Description Changes</a:t>
            </a: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3949"/>
            <a:ext cx="10515600" cy="342418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Expansion, Contraction or change in the type of acquisitions.</a:t>
            </a:r>
            <a:endParaRPr lang="en-US" sz="3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20000"/>
              </a:lnSpc>
              <a:spcAft>
                <a:spcPts val="300"/>
              </a:spcAft>
            </a:pPr>
            <a:endParaRPr lang="en-US" sz="6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3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24998</TotalTime>
  <Words>1812</Words>
  <Application>Microsoft Office PowerPoint</Application>
  <PresentationFormat>Widescreen</PresentationFormat>
  <Paragraphs>182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Arial</vt:lpstr>
      <vt:lpstr>Calibri</vt:lpstr>
      <vt:lpstr>Cambria</vt:lpstr>
      <vt:lpstr>Trebuchet MS</vt:lpstr>
      <vt:lpstr>Wingdings 3</vt:lpstr>
      <vt:lpstr>Facet</vt:lpstr>
      <vt:lpstr>Surviving the ODOT Review: The Wonder Years 2018-2022 </vt:lpstr>
      <vt:lpstr>A Lot of Changes in Our World.</vt:lpstr>
      <vt:lpstr>What This Presentation is Not</vt:lpstr>
      <vt:lpstr>What This Presentation is</vt:lpstr>
      <vt:lpstr>ODOT Review Objectives</vt:lpstr>
      <vt:lpstr>Most Recent Major Project Results</vt:lpstr>
      <vt:lpstr>Structure of Presentation Content</vt:lpstr>
      <vt:lpstr>Front-End of the Report</vt:lpstr>
      <vt:lpstr>Legal Description Changes</vt:lpstr>
      <vt:lpstr>Legal Description Changes, Cont’d</vt:lpstr>
      <vt:lpstr>Pictures</vt:lpstr>
      <vt:lpstr>Pictures, Cont’d</vt:lpstr>
      <vt:lpstr>Area of the Larger Parcel</vt:lpstr>
      <vt:lpstr>Area of the Larger Parcel, Cont’d.</vt:lpstr>
      <vt:lpstr>Description of the Taking</vt:lpstr>
      <vt:lpstr>Description of the Taking, Cont’d</vt:lpstr>
      <vt:lpstr>Existing Easements</vt:lpstr>
      <vt:lpstr>Existing Easements, Cont’d</vt:lpstr>
      <vt:lpstr>ODOT Certificate</vt:lpstr>
      <vt:lpstr>ODOT Certificate, cont’d</vt:lpstr>
      <vt:lpstr>Five Year Sales History</vt:lpstr>
      <vt:lpstr>Five Year Sales History, Cont’d</vt:lpstr>
      <vt:lpstr>Neighborhood Description</vt:lpstr>
      <vt:lpstr>Neighborhood Description, Cont’d</vt:lpstr>
      <vt:lpstr>Description of the Remainder</vt:lpstr>
      <vt:lpstr>Description of the Remainder</vt:lpstr>
      <vt:lpstr>Highest and Best Use </vt:lpstr>
      <vt:lpstr>Highest and Best Use, Cont’d </vt:lpstr>
      <vt:lpstr>Valuation Issues</vt:lpstr>
      <vt:lpstr>Unit Value</vt:lpstr>
      <vt:lpstr>Unit Value, Cont’d</vt:lpstr>
      <vt:lpstr>Quantitative Adjustments to Sales </vt:lpstr>
      <vt:lpstr>Quantitative Adjustments to Sales, Cont’d </vt:lpstr>
      <vt:lpstr>Quantitative Adjustments to Sales, Cont’d</vt:lpstr>
      <vt:lpstr>Quantitative Adjustments to Sales, Cont’d</vt:lpstr>
      <vt:lpstr>Valuation Date</vt:lpstr>
      <vt:lpstr>Valuation Date, Cont’d.</vt:lpstr>
      <vt:lpstr>Value of Low-Utility Areas</vt:lpstr>
      <vt:lpstr>Value of Low-Utility Areas, Cont’d.</vt:lpstr>
      <vt:lpstr>Valuation of Permanent Easements</vt:lpstr>
      <vt:lpstr>Valuation of Permanent Easements, Cont’d</vt:lpstr>
      <vt:lpstr>Valuation of Permanent Easements, Cont’d.</vt:lpstr>
      <vt:lpstr>Valuation of Permanent Easements, Cont’d.</vt:lpstr>
      <vt:lpstr>Valuation of Temporary Easements</vt:lpstr>
      <vt:lpstr>Valuation of Temporary Easements, Cont’d.</vt:lpstr>
      <vt:lpstr>Signs</vt:lpstr>
      <vt:lpstr>Signs, Cont’d</vt:lpstr>
      <vt:lpstr>Before and After Appraisal</vt:lpstr>
      <vt:lpstr>Before and After Appraisal, Cont’d</vt:lpstr>
      <vt:lpstr>Valuation of Site Improvements</vt:lpstr>
      <vt:lpstr>Valuation of Site Improvements, Cont’d</vt:lpstr>
      <vt:lpstr>Damages and Cost to Cure </vt:lpstr>
      <vt:lpstr>Damages and Cost to Cure </vt:lpstr>
      <vt:lpstr>Damages and Cost to Cure </vt:lpstr>
      <vt:lpstr>Final Thoughts and Considerations</vt:lpstr>
    </vt:vector>
  </TitlesOfParts>
  <Company>Oregon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and Guidelines for ODOT Value Findings</dc:title>
  <dc:creator>TISCHHAUSER Ernie</dc:creator>
  <cp:lastModifiedBy>TISCHHAUSER Ernie</cp:lastModifiedBy>
  <cp:revision>133</cp:revision>
  <cp:lastPrinted>2023-01-12T21:34:20Z</cp:lastPrinted>
  <dcterms:created xsi:type="dcterms:W3CDTF">2021-10-03T20:34:46Z</dcterms:created>
  <dcterms:modified xsi:type="dcterms:W3CDTF">2023-01-16T21:21:30Z</dcterms:modified>
</cp:coreProperties>
</file>